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2" r:id="rId3"/>
    <p:sldId id="257" r:id="rId4"/>
    <p:sldId id="26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8" r:id="rId13"/>
    <p:sldId id="265" r:id="rId14"/>
    <p:sldId id="269" r:id="rId15"/>
    <p:sldId id="273" r:id="rId16"/>
    <p:sldId id="274" r:id="rId17"/>
  </p:sldIdLst>
  <p:sldSz cx="9144000" cy="6858000" type="screen4x3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accent1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>
        <p:scale>
          <a:sx n="66" d="100"/>
          <a:sy n="66" d="100"/>
        </p:scale>
        <p:origin x="-14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PE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p:transition spd="slow" advTm="10000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p:transition spd="slow" advTm="10000"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p:transition spd="slow" advTm="10000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p:transition spd="slow" advTm="10000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p:transition spd="slow" advTm="10000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p:transition spd="slow" advTm="10000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masterClrMapping/>
  </p:clrMapOvr>
  <p:transition spd="slow" advTm="10000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accent1">
                <a:lumMod val="75000"/>
              </a:schemeClr>
            </a:gs>
            <a:gs pos="79000">
              <a:schemeClr val="bg2">
                <a:shade val="92000"/>
                <a:satMod val="230000"/>
              </a:schemeClr>
            </a:gs>
            <a:gs pos="93000">
              <a:srgbClr val="249BD9"/>
            </a:gs>
            <a:gs pos="91000">
              <a:srgbClr val="1F98D6"/>
            </a:gs>
            <a:gs pos="15000">
              <a:schemeClr val="accent2">
                <a:lumMod val="60000"/>
                <a:lumOff val="40000"/>
              </a:schemeClr>
            </a:gs>
            <a:gs pos="95000">
              <a:schemeClr val="bg2">
                <a:tint val="85000"/>
                <a:satMod val="4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242B98D-B00D-4C8E-AB4D-B4DD91EA55AB}" type="datetimeFigureOut">
              <a:rPr lang="es-PE" smtClean="0"/>
              <a:pPr/>
              <a:t>26/10/2016</a:t>
            </a:fld>
            <a:endParaRPr lang="es-PE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0F81B66-2F4C-4195-AF20-B6222BE7E7A3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Tm="10000">
    <p:strips dir="ld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20.wdp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21.wdp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23.wdp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entas@eurotransport.com" TargetMode="External"/><Relationship Id="rId5" Type="http://schemas.openxmlformats.org/officeDocument/2006/relationships/hyperlink" Target="mailto:operaciones@eurotransport.com.pe" TargetMode="External"/><Relationship Id="rId4" Type="http://schemas.openxmlformats.org/officeDocument/2006/relationships/hyperlink" Target="mailto:operaciones@sgeurotransport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8.wdp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12" Type="http://schemas.microsoft.com/office/2007/relationships/hdphoto" Target="../media/hdphoto16.wdp"/><Relationship Id="rId2" Type="http://schemas.openxmlformats.org/officeDocument/2006/relationships/image" Target="../media/image17.jpeg"/><Relationship Id="rId16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4.jpe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1.jpe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5863" y="6167045"/>
            <a:ext cx="9092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Arial Rounded MT Bold" pitchFamily="34" charset="0"/>
              </a:rPr>
              <a:t>Jr. Genaro Vizcarra Mz. M – Lote  55 Urb. Villa Sol 3era Etapa Los Olivos – Lima</a:t>
            </a:r>
            <a:endParaRPr lang="es-PE" sz="1200" dirty="0">
              <a:latin typeface="Arial Rounded MT Bold" pitchFamily="34" charset="0"/>
            </a:endParaRPr>
          </a:p>
          <a:p>
            <a:pPr algn="ctr"/>
            <a:r>
              <a:rPr lang="es-ES" sz="1200" dirty="0">
                <a:latin typeface="Arial Rounded MT Bold" pitchFamily="34" charset="0"/>
              </a:rPr>
              <a:t>Telf</a:t>
            </a:r>
            <a:r>
              <a:rPr lang="es-ES" sz="1200" dirty="0" smtClean="0">
                <a:latin typeface="Arial Rounded MT Bold" pitchFamily="34" charset="0"/>
              </a:rPr>
              <a:t>.  </a:t>
            </a:r>
            <a:r>
              <a:rPr lang="es-ES" sz="1200" dirty="0">
                <a:latin typeface="Arial Rounded MT Bold" pitchFamily="34" charset="0"/>
              </a:rPr>
              <a:t>(01</a:t>
            </a:r>
            <a:r>
              <a:rPr lang="es-ES" sz="1200" dirty="0" smtClean="0">
                <a:latin typeface="Arial Rounded MT Bold" pitchFamily="34" charset="0"/>
              </a:rPr>
              <a:t>) 528 - 0109</a:t>
            </a:r>
            <a:endParaRPr lang="es-PE" sz="1200" dirty="0" smtClean="0">
              <a:latin typeface="Arial Rounded MT Bold" pitchFamily="34" charset="0"/>
            </a:endParaRPr>
          </a:p>
          <a:p>
            <a:r>
              <a:rPr lang="es-ES" sz="1200" dirty="0" smtClean="0">
                <a:latin typeface="Arial Rounded MT Bold" pitchFamily="34" charset="0"/>
              </a:rPr>
              <a:t>   ventas@eurotransport.com.pe   /       operaciones@eurotransport.com.pe      /     eurotransportes@hotmail.com</a:t>
            </a:r>
            <a:endParaRPr lang="es-PE" sz="1200" dirty="0">
              <a:latin typeface="Arial Rounded MT Bold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0034" y="5642084"/>
            <a:ext cx="82864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3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TRANSPORTES DE GRUAS, PERFORADORAS , CARGA SOBRE-DIMENSIONADA PRODUCTOS CONTROLADOS,  ASFALTOS, MAQUINARIA PESADA Y CARGA EN GENERAL A NIVEL NACIONAL</a:t>
            </a:r>
            <a:r>
              <a:rPr lang="es-ES" sz="1300" dirty="0" smtClean="0">
                <a:solidFill>
                  <a:schemeClr val="bg1"/>
                </a:solidFill>
                <a:latin typeface="Berlin Sans FB" pitchFamily="34" charset="0"/>
              </a:rPr>
              <a:t>.</a:t>
            </a:r>
            <a:endParaRPr lang="es-PE" sz="13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619672" y="107038"/>
            <a:ext cx="4988185" cy="88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SimSun" pitchFamily="2" charset="-122"/>
                <a:ea typeface="SimSun" pitchFamily="2" charset="-122"/>
                <a:cs typeface="Tahoma" pitchFamily="34" charset="0"/>
              </a:rPr>
              <a:t>SERVICIOS    GENERALES</a:t>
            </a:r>
          </a:p>
          <a:p>
            <a:pPr algn="ctr"/>
            <a:r>
              <a:rPr lang="es-ES" sz="28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SimSun" pitchFamily="2" charset="-122"/>
                <a:ea typeface="SimSun" pitchFamily="2" charset="-122"/>
                <a:cs typeface="Tahoma" pitchFamily="34" charset="0"/>
              </a:rPr>
              <a:t>  </a:t>
            </a:r>
            <a:r>
              <a:rPr lang="es-ES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SimSun" pitchFamily="2" charset="-122"/>
                <a:ea typeface="SimSun" pitchFamily="2" charset="-122"/>
                <a:cs typeface="Tahoma" pitchFamily="34" charset="0"/>
              </a:rPr>
              <a:t>EURO  TRANSPORT  S.A.C</a:t>
            </a:r>
            <a:endParaRPr lang="es-PE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SimSun" pitchFamily="2" charset="-122"/>
              <a:ea typeface="SimSun" pitchFamily="2" charset="-122"/>
              <a:cs typeface="Tahoma" pitchFamily="34" charset="0"/>
            </a:endParaRPr>
          </a:p>
        </p:txBody>
      </p:sp>
      <p:sp>
        <p:nvSpPr>
          <p:cNvPr id="2" name="AutoShape 2" descr="Resultado de imagen para BROCHURE DE ASFAL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AutoShape 4" descr="Resultado de imagen para BROCHURE DE ASFAL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4" name="Picture 2" descr="C:\Users\EUROTRANSPORTES\Desktop\FOTOS CAMARA\fot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30236"/>
            <a:ext cx="4786016" cy="2311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5574" y="912480"/>
            <a:ext cx="3958189" cy="2194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D:\fotos 2016\FOTOS 2014\Imagen 0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3"/>
          <a:stretch/>
        </p:blipFill>
        <p:spPr bwMode="auto">
          <a:xfrm>
            <a:off x="4203215" y="911735"/>
            <a:ext cx="4689935" cy="2195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431199"/>
      </p:ext>
    </p:extLst>
  </p:cSld>
  <p:clrMapOvr>
    <a:masterClrMapping/>
  </p:clrMapOvr>
  <p:transition spd="slow" advTm="10281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Documents and Settings\Administrador\Escritorio\Imagen 129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9" y="4177657"/>
            <a:ext cx="4252686" cy="2520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C:\Documents and Settings\Administrador\Escritorio\carga ancha 6.20  mts..PN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0" t="20203" r="26697" b="42581"/>
          <a:stretch/>
        </p:blipFill>
        <p:spPr bwMode="auto">
          <a:xfrm>
            <a:off x="4644008" y="1068951"/>
            <a:ext cx="4392488" cy="2730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D:\VARIOS\ROSA\FOTOS DEL CELULAR\2012-02-27 12.59.49.jpg"/>
          <p:cNvPicPr/>
          <p:nvPr/>
        </p:nvPicPr>
        <p:blipFill rotWithShape="1">
          <a:blip r:embed="rId6" cstate="print"/>
          <a:srcRect l="14074"/>
          <a:stretch/>
        </p:blipFill>
        <p:spPr bwMode="auto">
          <a:xfrm>
            <a:off x="362196" y="1052736"/>
            <a:ext cx="3993779" cy="273097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E:\IMG_20150702_075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8951"/>
            <a:ext cx="4248472" cy="2714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>
          <a:xfrm>
            <a:off x="362197" y="1068951"/>
            <a:ext cx="0" cy="27147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362197" y="3799922"/>
            <a:ext cx="39937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362197" y="1052736"/>
            <a:ext cx="39806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EUROTRANSPORTES\Desktop\AUM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46" y="4149079"/>
            <a:ext cx="4337150" cy="252028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11715" y="332656"/>
            <a:ext cx="432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SERVICIOS </a:t>
            </a:r>
            <a:r>
              <a:rPr lang="es-ES" sz="2400" b="1" dirty="0" smtClean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  MULTIPLES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593326" y="6083424"/>
            <a:ext cx="305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rgbClr val="0070C0"/>
                </a:solidFill>
                <a:latin typeface="Arial Black" pitchFamily="34" charset="0"/>
              </a:rPr>
              <a:t>EQUIPOS DE MANIOBRAS PARA CARGA Y DESCARGA</a:t>
            </a:r>
            <a:endParaRPr lang="es-ES" sz="1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47017"/>
      </p:ext>
    </p:extLst>
  </p:cSld>
  <p:clrMapOvr>
    <a:masterClrMapping/>
  </p:clrMapOvr>
  <p:transition spd="slow" advTm="6022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62006" y="692696"/>
            <a:ext cx="8386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i="1" dirty="0">
                <a:latin typeface="Bookman Old Style" pitchFamily="18" charset="0"/>
                <a:cs typeface="Tahoma" pitchFamily="34" charset="0"/>
              </a:rPr>
              <a:t>Contamos con Camionetas de Escolta, Cisternas con forro térmico para asfalto y/o emulsión asfáltica, Cama Bajas</a:t>
            </a:r>
            <a:r>
              <a:rPr lang="es-ES" sz="1600" b="1" i="1" dirty="0" smtClean="0">
                <a:latin typeface="Bookman Old Style" pitchFamily="18" charset="0"/>
                <a:cs typeface="Tahoma" pitchFamily="34" charset="0"/>
              </a:rPr>
              <a:t>, Palotes para transporte  de Grúas  Y Cargas especiales, </a:t>
            </a:r>
            <a:r>
              <a:rPr lang="es-ES" sz="1600" b="1" i="1" dirty="0">
                <a:latin typeface="Bookman Old Style" pitchFamily="18" charset="0"/>
                <a:cs typeface="Tahoma" pitchFamily="34" charset="0"/>
              </a:rPr>
              <a:t>Cama Cunas, </a:t>
            </a:r>
            <a:r>
              <a:rPr lang="es-ES" sz="1600" b="1" i="1" dirty="0" smtClean="0">
                <a:latin typeface="Bookman Old Style" pitchFamily="18" charset="0"/>
                <a:cs typeface="Tahoma" pitchFamily="34" charset="0"/>
              </a:rPr>
              <a:t>de cuello desmontable de 2,3,4 ejes, Cama </a:t>
            </a:r>
            <a:r>
              <a:rPr lang="es-ES" sz="1600" b="1" i="1" dirty="0">
                <a:latin typeface="Bookman Old Style" pitchFamily="18" charset="0"/>
                <a:cs typeface="Tahoma" pitchFamily="34" charset="0"/>
              </a:rPr>
              <a:t>Altas, Plataformas, extensibles de diferentes dimensiones y capacidad, los cuales ponemos a su disposición como alquiler diario, semanal y/o mensual</a:t>
            </a:r>
            <a:endParaRPr lang="es-PE" sz="1600" b="1" i="1" dirty="0">
              <a:latin typeface="Bookman Old Style" pitchFamily="18" charset="0"/>
              <a:cs typeface="Tahoma" pitchFamily="34" charset="0"/>
            </a:endParaRPr>
          </a:p>
        </p:txBody>
      </p:sp>
      <p:pic>
        <p:nvPicPr>
          <p:cNvPr id="7" name="6 Imagen" descr="C:\Documents and Settings\Administrador\Escritorio\Nueva carpeta\Imagen 164.jpg"/>
          <p:cNvPicPr/>
          <p:nvPr/>
        </p:nvPicPr>
        <p:blipFill>
          <a:blip r:embed="rId2" cstate="print"/>
          <a:srcRect l="20164" r="15369" b="15430"/>
          <a:stretch>
            <a:fillRect/>
          </a:stretch>
        </p:blipFill>
        <p:spPr bwMode="auto">
          <a:xfrm>
            <a:off x="531737" y="2262356"/>
            <a:ext cx="2287482" cy="1652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9 Imagen" descr="C:\Documents and Settings\Administrador\Escritorio\Nueva carpeta\Imagen 069.jpg"/>
          <p:cNvPicPr/>
          <p:nvPr/>
        </p:nvPicPr>
        <p:blipFill rotWithShape="1">
          <a:blip r:embed="rId3" cstate="print"/>
          <a:srcRect l="2511" t="22206" r="15539"/>
          <a:stretch/>
        </p:blipFill>
        <p:spPr bwMode="auto">
          <a:xfrm>
            <a:off x="6521108" y="2235265"/>
            <a:ext cx="2179464" cy="1649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4" r="-736" b="22259"/>
          <a:stretch/>
        </p:blipFill>
        <p:spPr bwMode="auto">
          <a:xfrm>
            <a:off x="3058144" y="2252034"/>
            <a:ext cx="3252956" cy="1649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:\Copia de IMG_20150816_1557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-2884" r="9098"/>
          <a:stretch/>
        </p:blipFill>
        <p:spPr bwMode="auto">
          <a:xfrm>
            <a:off x="142865" y="4242994"/>
            <a:ext cx="438460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01141" y="332656"/>
            <a:ext cx="2646878" cy="490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8475" indent="-228600">
              <a:lnSpc>
                <a:spcPct val="115000"/>
              </a:lnSpc>
              <a:spcAft>
                <a:spcPts val="1000"/>
              </a:spcAft>
            </a:pPr>
            <a:r>
              <a:rPr lang="es-ES" sz="2400" b="1" dirty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ALQUILERES</a:t>
            </a:r>
            <a:endParaRPr lang="es-PE" sz="2400" dirty="0">
              <a:solidFill>
                <a:srgbClr val="FFFF00"/>
              </a:solidFill>
              <a:latin typeface="Times New Roman"/>
              <a:ea typeface="Calibri"/>
            </a:endParaRPr>
          </a:p>
        </p:txBody>
      </p:sp>
      <p:pic>
        <p:nvPicPr>
          <p:cNvPr id="9218" name="Picture 2" descr="C:\Users\EUROTRANSPORTES\Desktop\Nueva carpeta (2)\20160805_11582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8"/>
          <a:stretch/>
        </p:blipFill>
        <p:spPr bwMode="auto">
          <a:xfrm>
            <a:off x="4722006" y="4346341"/>
            <a:ext cx="4127072" cy="2385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51540"/>
      </p:ext>
    </p:extLst>
  </p:cSld>
  <p:clrMapOvr>
    <a:masterClrMapping/>
  </p:clrMapOvr>
  <p:transition spd="slow" advTm="5586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istrador\Escritorio\DSC04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77458"/>
            <a:ext cx="3933238" cy="25000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38148" y="763583"/>
            <a:ext cx="4067945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4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CISTERNAS</a:t>
            </a:r>
            <a:endParaRPr lang="es-ES" sz="4400" b="1" cap="none" spc="15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-33401" y="2710353"/>
            <a:ext cx="4749417" cy="138499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0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PARA </a:t>
            </a:r>
            <a:br>
              <a:rPr lang="es-ES" sz="40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s-ES" sz="44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TRANSPORTE</a:t>
            </a:r>
            <a:endParaRPr lang="es-ES" sz="4000" b="1" cap="none" spc="15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16015" y="5229200"/>
            <a:ext cx="4067945" cy="132343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0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</a:t>
            </a:r>
            <a:br>
              <a:rPr lang="es-ES" sz="40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s-ES" sz="40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ASFALTOS</a:t>
            </a:r>
            <a:endParaRPr lang="es-ES" sz="4000" b="1" cap="none" spc="15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D:\fotos 2016\FOTOS 2016\ASFALTO\IMG_20140725_082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5714" y="4111666"/>
            <a:ext cx="4031186" cy="2569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15469"/>
          <a:stretch/>
        </p:blipFill>
        <p:spPr bwMode="auto">
          <a:xfrm>
            <a:off x="325712" y="116632"/>
            <a:ext cx="4031187" cy="2484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722844"/>
      </p:ext>
    </p:extLst>
  </p:cSld>
  <p:clrMapOvr>
    <a:masterClrMapping/>
  </p:clrMapOvr>
  <p:transition spd="slow" advTm="6196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www.icesi.edu.co/blogs_estudiantes/orimerca/files/2009/08/diseno-web-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7312" y="238395"/>
            <a:ext cx="2232248" cy="160642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 descr="http://thumbs.dreamstime.com/z/los-botones-de-contacto-fijaron-el-email-sobre-tel%C3%A9fono-mobi-2549157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5283" r="5026" b="11132"/>
          <a:stretch/>
        </p:blipFill>
        <p:spPr bwMode="auto">
          <a:xfrm>
            <a:off x="251520" y="238395"/>
            <a:ext cx="2267044" cy="1606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60400" y="1916832"/>
            <a:ext cx="826077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b="1" dirty="0" smtClean="0"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s-ES" sz="1400" b="1" dirty="0" smtClean="0">
                <a:solidFill>
                  <a:srgbClr val="FFFF00"/>
                </a:solidFill>
                <a:cs typeface="Arial" pitchFamily="34" charset="0"/>
              </a:rPr>
              <a:t>OPERACIONES</a:t>
            </a:r>
            <a:endParaRPr lang="es-PE" sz="1400" b="1" dirty="0">
              <a:solidFill>
                <a:srgbClr val="FFFF00"/>
              </a:solidFill>
              <a:cs typeface="Arial" pitchFamily="34" charset="0"/>
            </a:endParaRPr>
          </a:p>
          <a:p>
            <a:r>
              <a:rPr lang="es-PE" sz="1400" b="1" dirty="0">
                <a:cs typeface="Arial" pitchFamily="34" charset="0"/>
              </a:rPr>
              <a:t>Luis Virgilio Veli</a:t>
            </a:r>
          </a:p>
          <a:p>
            <a:r>
              <a:rPr lang="es-PE" sz="1400" b="1" dirty="0">
                <a:cs typeface="Arial" pitchFamily="34" charset="0"/>
              </a:rPr>
              <a:t>Teléfono	:	(01) </a:t>
            </a:r>
            <a:r>
              <a:rPr lang="es-PE" sz="1400" b="1" dirty="0" smtClean="0">
                <a:cs typeface="Arial" pitchFamily="34" charset="0"/>
              </a:rPr>
              <a:t>528 - 0109</a:t>
            </a:r>
            <a:endParaRPr lang="es-PE" sz="1400" b="1" dirty="0">
              <a:cs typeface="Arial" pitchFamily="34" charset="0"/>
            </a:endParaRPr>
          </a:p>
          <a:p>
            <a:r>
              <a:rPr lang="en-US" sz="1400" b="1" dirty="0" smtClean="0">
                <a:cs typeface="Arial" pitchFamily="34" charset="0"/>
              </a:rPr>
              <a:t>Rpm</a:t>
            </a:r>
            <a:r>
              <a:rPr lang="en-US" sz="1400" b="1" dirty="0">
                <a:cs typeface="Arial" pitchFamily="34" charset="0"/>
              </a:rPr>
              <a:t>	:	</a:t>
            </a:r>
            <a:r>
              <a:rPr lang="en-US" sz="1400" b="1" dirty="0" smtClean="0">
                <a:cs typeface="Arial" pitchFamily="34" charset="0"/>
              </a:rPr>
              <a:t>#988240704</a:t>
            </a:r>
            <a:endParaRPr lang="es-PE" sz="1400" b="1" dirty="0">
              <a:cs typeface="Arial" pitchFamily="34" charset="0"/>
            </a:endParaRPr>
          </a:p>
          <a:p>
            <a:r>
              <a:rPr lang="en-US" sz="1400" b="1" dirty="0" smtClean="0">
                <a:cs typeface="Arial" pitchFamily="34" charset="0"/>
              </a:rPr>
              <a:t>RPC</a:t>
            </a:r>
            <a:r>
              <a:rPr lang="en-US" sz="1400" b="1" dirty="0">
                <a:cs typeface="Arial" pitchFamily="34" charset="0"/>
              </a:rPr>
              <a:t>	:	</a:t>
            </a:r>
            <a:r>
              <a:rPr lang="es-ES" sz="1400" b="1" dirty="0" smtClean="0">
                <a:cs typeface="Arial" pitchFamily="34" charset="0"/>
              </a:rPr>
              <a:t>949202440</a:t>
            </a:r>
            <a:endParaRPr lang="es-PE" sz="1400" b="1" dirty="0">
              <a:cs typeface="Arial" pitchFamily="34" charset="0"/>
            </a:endParaRPr>
          </a:p>
          <a:p>
            <a:endParaRPr lang="en-US" sz="1400" b="1" dirty="0" smtClean="0">
              <a:cs typeface="Arial" pitchFamily="34" charset="0"/>
              <a:hlinkClick r:id="rId4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itchFamily="34" charset="0"/>
                <a:hlinkClick r:id="rId5"/>
              </a:rPr>
              <a:t>operaciones@eurotransport.com.pe</a:t>
            </a:r>
            <a:endParaRPr lang="en-US" sz="1600" b="1" dirty="0" smtClean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r>
              <a:rPr lang="en-US" sz="1600" b="1" dirty="0">
                <a:latin typeface="SimSun" pitchFamily="2" charset="-122"/>
                <a:ea typeface="SimSun" pitchFamily="2" charset="-122"/>
                <a:cs typeface="Arial" pitchFamily="34" charset="0"/>
              </a:rPr>
              <a:t> </a:t>
            </a:r>
            <a:endParaRPr lang="es-PE" sz="1400" b="1" dirty="0"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s-PE" sz="1400" b="1" dirty="0" smtClean="0">
                <a:solidFill>
                  <a:srgbClr val="FFFF00"/>
                </a:solidFill>
                <a:cs typeface="Arial" pitchFamily="34" charset="0"/>
              </a:rPr>
              <a:t>VENTAS </a:t>
            </a:r>
            <a:endParaRPr lang="es-PE" sz="1400" b="1" dirty="0">
              <a:solidFill>
                <a:srgbClr val="FFFF00"/>
              </a:solidFill>
              <a:cs typeface="Arial" pitchFamily="34" charset="0"/>
            </a:endParaRPr>
          </a:p>
          <a:p>
            <a:r>
              <a:rPr lang="es-ES" sz="1400" b="1" dirty="0" smtClean="0">
                <a:cs typeface="Arial" pitchFamily="34" charset="0"/>
              </a:rPr>
              <a:t>Cinthia </a:t>
            </a:r>
            <a:r>
              <a:rPr lang="es-ES" sz="1400" b="1" dirty="0" err="1" smtClean="0">
                <a:cs typeface="Arial" pitchFamily="34" charset="0"/>
              </a:rPr>
              <a:t>Bedon</a:t>
            </a:r>
            <a:r>
              <a:rPr lang="es-ES" sz="1400" b="1" dirty="0" smtClean="0">
                <a:cs typeface="Arial" pitchFamily="34" charset="0"/>
              </a:rPr>
              <a:t> </a:t>
            </a:r>
            <a:r>
              <a:rPr lang="es-ES" sz="1400" b="1" dirty="0" smtClean="0">
                <a:cs typeface="Arial" pitchFamily="34" charset="0"/>
              </a:rPr>
              <a:t>Contreras</a:t>
            </a:r>
            <a:endParaRPr lang="es-PE" sz="1400" b="1" dirty="0">
              <a:cs typeface="Arial" pitchFamily="34" charset="0"/>
            </a:endParaRPr>
          </a:p>
          <a:p>
            <a:r>
              <a:rPr lang="en-US" sz="1400" b="1" dirty="0">
                <a:cs typeface="Arial" pitchFamily="34" charset="0"/>
              </a:rPr>
              <a:t>RPM	</a:t>
            </a:r>
            <a:r>
              <a:rPr lang="en-US" sz="1400" b="1" dirty="0" smtClean="0">
                <a:cs typeface="Arial" pitchFamily="34" charset="0"/>
              </a:rPr>
              <a:t>:</a:t>
            </a:r>
            <a:r>
              <a:rPr lang="en-US" sz="1400" b="1" dirty="0">
                <a:cs typeface="Arial" pitchFamily="34" charset="0"/>
              </a:rPr>
              <a:t>	#</a:t>
            </a:r>
            <a:r>
              <a:rPr lang="en-US" sz="1400" b="1" dirty="0" smtClean="0">
                <a:cs typeface="Arial" pitchFamily="34" charset="0"/>
              </a:rPr>
              <a:t>968102630</a:t>
            </a:r>
          </a:p>
          <a:p>
            <a:r>
              <a:rPr lang="en-US" sz="1400" b="1" dirty="0">
                <a:cs typeface="Arial" pitchFamily="34" charset="0"/>
              </a:rPr>
              <a:t>	</a:t>
            </a:r>
            <a:endParaRPr lang="en-US" sz="1400" b="1" dirty="0" smtClean="0">
              <a:cs typeface="Arial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cs typeface="Arial" pitchFamily="34" charset="0"/>
                <a:hlinkClick r:id="rId6"/>
              </a:rPr>
              <a:t>ventas@eurotransport.com.pe</a:t>
            </a:r>
            <a:endParaRPr lang="es-PE" b="1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 </a:t>
            </a:r>
            <a:endParaRPr lang="es-PE" sz="1400" b="1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b="1" dirty="0" smtClean="0">
                <a:solidFill>
                  <a:srgbClr val="FFFF00"/>
                </a:solidFill>
                <a:cs typeface="Arial" pitchFamily="34" charset="0"/>
              </a:rPr>
              <a:t>ADMINISTRACION</a:t>
            </a:r>
            <a:endParaRPr lang="es-PE" sz="1400" b="1" dirty="0">
              <a:solidFill>
                <a:srgbClr val="FFFF00"/>
              </a:solidFill>
              <a:cs typeface="Arial" pitchFamily="34" charset="0"/>
            </a:endParaRPr>
          </a:p>
          <a:p>
            <a:r>
              <a:rPr lang="es-PE" sz="1400" b="1" dirty="0" smtClean="0">
                <a:cs typeface="Arial" pitchFamily="34" charset="0"/>
              </a:rPr>
              <a:t>Rosa Virgilio Fuentes</a:t>
            </a:r>
            <a:endParaRPr lang="es-PE" sz="1400" b="1" dirty="0">
              <a:cs typeface="Arial" pitchFamily="34" charset="0"/>
            </a:endParaRPr>
          </a:p>
          <a:p>
            <a:r>
              <a:rPr lang="es-PE" sz="1400" b="1" dirty="0" smtClean="0">
                <a:cs typeface="Arial" pitchFamily="34" charset="0"/>
              </a:rPr>
              <a:t>RPM</a:t>
            </a:r>
            <a:r>
              <a:rPr lang="es-PE" sz="1400" b="1" dirty="0">
                <a:cs typeface="Arial" pitchFamily="34" charset="0"/>
              </a:rPr>
              <a:t>	</a:t>
            </a:r>
            <a:r>
              <a:rPr lang="es-PE" sz="1400" b="1" dirty="0" smtClean="0">
                <a:cs typeface="Arial" pitchFamily="34" charset="0"/>
              </a:rPr>
              <a:t>:</a:t>
            </a:r>
            <a:r>
              <a:rPr lang="es-PE" sz="1400" b="1" dirty="0">
                <a:cs typeface="Arial" pitchFamily="34" charset="0"/>
              </a:rPr>
              <a:t>	</a:t>
            </a:r>
            <a:r>
              <a:rPr lang="es-PE" sz="1400" b="1" dirty="0" smtClean="0">
                <a:cs typeface="Arial" pitchFamily="34" charset="0"/>
              </a:rPr>
              <a:t>#969059498</a:t>
            </a:r>
          </a:p>
          <a:p>
            <a:r>
              <a:rPr lang="es-PE" sz="1400" b="1" dirty="0" err="1" smtClean="0">
                <a:cs typeface="Arial" pitchFamily="34" charset="0"/>
              </a:rPr>
              <a:t>Rpc</a:t>
            </a:r>
            <a:r>
              <a:rPr lang="es-PE" sz="1400" b="1" dirty="0" smtClean="0">
                <a:cs typeface="Arial" pitchFamily="34" charset="0"/>
              </a:rPr>
              <a:t>            :                   949202419</a:t>
            </a:r>
            <a:endParaRPr lang="es-PE" sz="1400" b="1" dirty="0">
              <a:cs typeface="Arial" pitchFamily="34" charset="0"/>
            </a:endParaRPr>
          </a:p>
          <a:p>
            <a:endParaRPr lang="en-US" sz="1400" b="1" dirty="0" smtClean="0">
              <a:cs typeface="Arial" pitchFamily="34" charset="0"/>
              <a:hlinkClick r:id="rId4"/>
            </a:endParaRPr>
          </a:p>
          <a:p>
            <a:r>
              <a:rPr lang="en-US" sz="1600" b="1" dirty="0" smtClean="0">
                <a:cs typeface="Arial" pitchFamily="34" charset="0"/>
                <a:hlinkClick r:id="rId4"/>
              </a:rPr>
              <a:t>administracion@eurotransport.com.pe</a:t>
            </a:r>
            <a:endParaRPr lang="es-PE" sz="1600" b="1" dirty="0"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30713" y="706164"/>
            <a:ext cx="2302105" cy="490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ES" sz="2400" b="1" dirty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CONTACTOS</a:t>
            </a:r>
            <a:endParaRPr lang="es-PE" dirty="0">
              <a:solidFill>
                <a:srgbClr val="FFFF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648014"/>
      </p:ext>
    </p:extLst>
  </p:cSld>
  <p:clrMapOvr>
    <a:masterClrMapping/>
  </p:clrMapOvr>
  <p:transition spd="slow" advTm="6218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5" y="584767"/>
            <a:ext cx="2987377" cy="98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4" y="3505654"/>
            <a:ext cx="2987378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5" y="2110918"/>
            <a:ext cx="2987378" cy="917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 rot="10800000" flipH="1" flipV="1">
            <a:off x="3563889" y="653781"/>
            <a:ext cx="484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briola" pitchFamily="82" charset="0"/>
              </a:rPr>
              <a:t>TRANSPORTE  DE  </a:t>
            </a:r>
            <a:r>
              <a:rPr lang="es-ES" sz="2400" b="1" dirty="0" smtClean="0">
                <a:latin typeface="Gabriola" pitchFamily="82" charset="0"/>
              </a:rPr>
              <a:t>MAQUINARIAS   Y  </a:t>
            </a:r>
            <a:r>
              <a:rPr lang="es-ES" sz="2400" b="1" dirty="0" smtClean="0">
                <a:latin typeface="Gabriola" pitchFamily="82" charset="0"/>
              </a:rPr>
              <a:t>GRUAS </a:t>
            </a:r>
            <a:r>
              <a:rPr lang="es-ES" sz="2400" b="1" dirty="0" smtClean="0">
                <a:latin typeface="Gabriola" pitchFamily="82" charset="0"/>
              </a:rPr>
              <a:t> Y CARGAS   SOBRE-DIMENSIONADAS</a:t>
            </a:r>
            <a:endParaRPr lang="es-PE" sz="2400" b="1" dirty="0">
              <a:latin typeface="Gabriola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63889" y="2385156"/>
            <a:ext cx="511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briola" pitchFamily="82" charset="0"/>
              </a:rPr>
              <a:t>TRANSPORTE </a:t>
            </a:r>
            <a:r>
              <a:rPr lang="es-ES" sz="2400" b="1" dirty="0" smtClean="0">
                <a:latin typeface="Gabriola" pitchFamily="82" charset="0"/>
              </a:rPr>
              <a:t>  MAQUINARIAS  Y   </a:t>
            </a:r>
            <a:r>
              <a:rPr lang="es-ES" sz="2400" b="1" dirty="0" smtClean="0">
                <a:latin typeface="Gabriola" pitchFamily="82" charset="0"/>
              </a:rPr>
              <a:t>GRUAS</a:t>
            </a:r>
            <a:endParaRPr lang="es-PE" sz="2400" b="1" dirty="0">
              <a:latin typeface="Gabriola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95936" y="400506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briola" pitchFamily="82" charset="0"/>
              </a:rPr>
              <a:t>TRANSPORTE  DE  GRUAS</a:t>
            </a:r>
            <a:endParaRPr lang="es-PE" sz="2400" b="1" dirty="0">
              <a:latin typeface="Gabriola" pitchFamily="8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79912" y="5482099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briola" pitchFamily="82" charset="0"/>
              </a:rPr>
              <a:t>TRANSPORTE  DE  </a:t>
            </a:r>
            <a:r>
              <a:rPr lang="es-ES" sz="2400" b="1" dirty="0" smtClean="0">
                <a:latin typeface="Gabriola" pitchFamily="82" charset="0"/>
              </a:rPr>
              <a:t>ASFALTO   </a:t>
            </a:r>
            <a:r>
              <a:rPr lang="es-ES" sz="2400" b="1" dirty="0" smtClean="0">
                <a:latin typeface="Gabriola" pitchFamily="82" charset="0"/>
              </a:rPr>
              <a:t>Y MAQUINARIAS</a:t>
            </a:r>
            <a:endParaRPr lang="es-PE" sz="2400" b="1" dirty="0">
              <a:latin typeface="Gabriola" pitchFamily="8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5" y="5212575"/>
            <a:ext cx="2987378" cy="1312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824827"/>
      </p:ext>
    </p:extLst>
  </p:cSld>
  <p:clrMapOvr>
    <a:masterClrMapping/>
  </p:clrMapOvr>
  <p:transition spd="slow" advTm="5675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0" y="332656"/>
            <a:ext cx="3101154" cy="108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067944" y="476672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briola" pitchFamily="82" charset="0"/>
              </a:rPr>
              <a:t>TRANSPORTE </a:t>
            </a:r>
            <a:r>
              <a:rPr lang="es-ES" sz="2400" b="1" dirty="0" smtClean="0">
                <a:latin typeface="Gabriola" pitchFamily="82" charset="0"/>
              </a:rPr>
              <a:t>  </a:t>
            </a:r>
            <a:r>
              <a:rPr lang="es-ES" sz="2400" b="1" dirty="0" smtClean="0">
                <a:latin typeface="Gabriola" pitchFamily="82" charset="0"/>
              </a:rPr>
              <a:t>DE  EQUIPOS </a:t>
            </a:r>
            <a:r>
              <a:rPr lang="es-ES" sz="2400" b="1" dirty="0" smtClean="0">
                <a:latin typeface="Gabriola" pitchFamily="82" charset="0"/>
              </a:rPr>
              <a:t>  Y  </a:t>
            </a:r>
            <a:r>
              <a:rPr lang="es-ES" sz="2400" b="1" dirty="0" smtClean="0">
                <a:latin typeface="Gabriola" pitchFamily="82" charset="0"/>
              </a:rPr>
              <a:t>MAQUINARIA  PARA  </a:t>
            </a:r>
            <a:r>
              <a:rPr lang="es-ES" sz="2400" b="1" dirty="0" smtClean="0">
                <a:latin typeface="Gabriola" pitchFamily="82" charset="0"/>
              </a:rPr>
              <a:t>MINERIA   GAS   Y  </a:t>
            </a:r>
            <a:r>
              <a:rPr lang="es-ES" sz="2400" b="1" dirty="0" smtClean="0">
                <a:latin typeface="Gabriola" pitchFamily="82" charset="0"/>
              </a:rPr>
              <a:t>PETROLEO</a:t>
            </a:r>
            <a:endParaRPr lang="es-PE" sz="2400" b="1" dirty="0">
              <a:latin typeface="Gabriola" pitchFamily="82" charset="0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6" y="1916832"/>
            <a:ext cx="3101155" cy="129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572000" y="237729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briola" pitchFamily="82" charset="0"/>
              </a:rPr>
              <a:t>TRANSPORTE   DE  ASFALTO</a:t>
            </a:r>
            <a:endParaRPr lang="es-PE" sz="2400" b="1" dirty="0">
              <a:latin typeface="Gabriola" pitchFamily="82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0" y="3717032"/>
            <a:ext cx="3101156" cy="114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716016" y="3966177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briola" pitchFamily="82" charset="0"/>
              </a:rPr>
              <a:t>TRANSPORTE   DE  </a:t>
            </a:r>
            <a:r>
              <a:rPr lang="es-ES" sz="2400" b="1" dirty="0" smtClean="0">
                <a:latin typeface="Gabriola" pitchFamily="82" charset="0"/>
              </a:rPr>
              <a:t>MAQUINARIA  </a:t>
            </a:r>
            <a:r>
              <a:rPr lang="es-ES" sz="2400" b="1" dirty="0" smtClean="0">
                <a:latin typeface="Gabriola" pitchFamily="82" charset="0"/>
              </a:rPr>
              <a:t>Y ASFALTO</a:t>
            </a:r>
            <a:endParaRPr lang="es-PE" sz="2400" b="1" dirty="0">
              <a:latin typeface="Gabriola" pitchFamily="82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6" y="5283419"/>
            <a:ext cx="3101156" cy="111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527330" y="5517231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TRANSPORTE   DE  PERFORADORAS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Y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MAQUINARIA   EN 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GENERAL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97498"/>
      </p:ext>
    </p:extLst>
  </p:cSld>
  <p:clrMapOvr>
    <a:masterClrMapping/>
  </p:clrMapOvr>
  <p:transition spd="slow" advTm="6296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de geotecnia peru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1944215" cy="1422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707904" y="851479"/>
            <a:ext cx="43204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TRANSPORTE   DE  EQUIPOS  DE PERFORACION  PARA  MINERIA E INGENIERIA </a:t>
            </a:r>
          </a:p>
          <a:p>
            <a:pPr algn="ctr"/>
            <a:endParaRPr lang="es-PE" sz="2000" dirty="0">
              <a:solidFill>
                <a:schemeClr val="bg1"/>
              </a:solidFill>
              <a:latin typeface="American Typewriter Std Lt" pitchFamily="18" charset="0"/>
            </a:endParaRPr>
          </a:p>
        </p:txBody>
      </p:sp>
      <p:pic>
        <p:nvPicPr>
          <p:cNvPr id="3074" name="Picture 2" descr="Resultado de imagen para abengoa pe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780928"/>
            <a:ext cx="1944215" cy="1422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851920" y="2695472"/>
            <a:ext cx="43204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TRANSPORTE   DE  GRUAS 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Y </a:t>
            </a:r>
          </a:p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MAQUINARIA PESADA </a:t>
            </a:r>
          </a:p>
          <a:p>
            <a:pPr algn="ctr"/>
            <a:endParaRPr lang="es-PE" sz="2000" dirty="0">
              <a:latin typeface="American Typewriter Std L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4886"/>
      </p:ext>
    </p:extLst>
  </p:cSld>
  <p:clrMapOvr>
    <a:masterClrMapping/>
  </p:clrMapOvr>
  <p:transition spd="slow" advTm="5784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746" y="-476670"/>
            <a:ext cx="1090464" cy="6857999"/>
          </a:xfrm>
        </p:spPr>
        <p:txBody>
          <a:bodyPr vert="wordArtVert">
            <a:norm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Copperplate Gothic Bold" pitchFamily="34" charset="0"/>
                <a:ea typeface="SimSun" pitchFamily="2" charset="-122"/>
                <a:cs typeface="Arial" pitchFamily="34" charset="0"/>
              </a:rPr>
              <a:t>CERTIFICADO</a:t>
            </a:r>
            <a:endParaRPr lang="es-PE" sz="3200" b="1" dirty="0">
              <a:solidFill>
                <a:srgbClr val="FFFF00"/>
              </a:solidFill>
              <a:latin typeface="Copperplate Gothic Bold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12654" y="56321"/>
            <a:ext cx="717440" cy="72454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  <a:ea typeface="+mj-ea"/>
                <a:cs typeface="Arial" pitchFamily="34" charset="0"/>
              </a:rPr>
              <a:t>HOMOLOGACION</a:t>
            </a:r>
            <a:endParaRPr lang="es-PE" sz="32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FF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image1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217" r="7814" b="7360"/>
          <a:stretch/>
        </p:blipFill>
        <p:spPr bwMode="auto">
          <a:xfrm>
            <a:off x="1644757" y="404664"/>
            <a:ext cx="5969272" cy="619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5846237"/>
      </p:ext>
    </p:extLst>
  </p:cSld>
  <p:clrMapOvr>
    <a:masterClrMapping/>
  </p:clrMapOvr>
  <p:transition spd="slow" advTm="5778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7650" y="182434"/>
            <a:ext cx="2903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 LA    EMPRESA </a:t>
            </a:r>
            <a:endParaRPr lang="es-PE" sz="2400" dirty="0">
              <a:solidFill>
                <a:srgbClr val="FFFF00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44422" y="454686"/>
            <a:ext cx="5976664" cy="63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es-ES" sz="1400" b="1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Calibri" pitchFamily="34" charset="0"/>
              <a:cs typeface="Tahoma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es-ES" sz="1400" b="1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Calibri" pitchFamily="34" charset="0"/>
              <a:cs typeface="Tahoma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CONTAMOS CON:</a:t>
            </a:r>
            <a:endParaRPr kumimoji="0" lang="es-ES" sz="1500" b="1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Calibri" pitchFamily="34" charset="0"/>
              <a:cs typeface="Tahoma" pitchFamily="34" charset="0"/>
            </a:endParaRPr>
          </a:p>
          <a:p>
            <a:pPr marL="228600" lvl="0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Cama-baja: Para el transporte de </a:t>
            </a:r>
            <a:r>
              <a:rPr lang="es-ES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maquinarias</a:t>
            </a:r>
            <a:r>
              <a:rPr lang="es-ES" sz="1500" b="1" dirty="0">
                <a:latin typeface="Arial Black" pitchFamily="34" charset="0"/>
                <a:ea typeface="Calibri" pitchFamily="34" charset="0"/>
                <a:cs typeface="Tahoma" pitchFamily="34" charset="0"/>
              </a:rPr>
              <a:t>.</a:t>
            </a:r>
            <a:endParaRPr lang="es-ES" sz="1500" b="1" dirty="0" smtClean="0">
              <a:latin typeface="Arial Black" pitchFamily="34" charset="0"/>
              <a:ea typeface="Calibri" pitchFamily="34" charset="0"/>
              <a:cs typeface="Tahoma" pitchFamily="34" charset="0"/>
            </a:endParaRPr>
          </a:p>
          <a:p>
            <a:pPr marL="228600" lvl="0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PE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Palote  especial para transporte de  Grúas  Modelos  RT</a:t>
            </a:r>
            <a:endParaRPr lang="es-ES" sz="1500" b="1" dirty="0" smtClean="0">
              <a:latin typeface="Arial Black" pitchFamily="34" charset="0"/>
              <a:ea typeface="Calibri" pitchFamily="34" charset="0"/>
              <a:cs typeface="Tahoma" pitchFamily="34" charset="0"/>
            </a:endParaRPr>
          </a:p>
          <a:p>
            <a:pPr marL="228600" lvl="0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Cama-cunas </a:t>
            </a:r>
            <a:r>
              <a:rPr kumimoji="0" lang="es-ES" sz="1500" b="1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de cuello desmontable</a:t>
            </a:r>
            <a:r>
              <a:rPr kumimoji="0" lang="es-ES" sz="1500" b="1" u="none" strike="noStrike" cap="none" normalizeH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s-ES" sz="1500" b="1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de 03 mts. de ancho:</a:t>
            </a:r>
            <a:r>
              <a:rPr kumimoji="0" lang="es-ES" sz="1500" b="1" u="none" strike="noStrike" cap="none" normalizeH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 Para el transporte de :</a:t>
            </a:r>
            <a:endParaRPr kumimoji="0" lang="es-ES" sz="1500" b="1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Calibri" pitchFamily="34" charset="0"/>
              <a:cs typeface="Tahoma" pitchFamily="34" charset="0"/>
            </a:endParaRPr>
          </a:p>
          <a:p>
            <a:pPr marL="685800" lvl="1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s-ES" sz="1500" b="1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Grúas</a:t>
            </a:r>
            <a:r>
              <a:rPr kumimoji="0" lang="es-ES" sz="1500" b="1" u="none" strike="noStrike" cap="none" normalizeH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 telescópicas </a:t>
            </a:r>
          </a:p>
          <a:p>
            <a:pPr marL="685800" lvl="1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500" b="1" baseline="0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Grúas</a:t>
            </a:r>
            <a:r>
              <a:rPr lang="es-ES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 sobre oruga</a:t>
            </a:r>
          </a:p>
          <a:p>
            <a:pPr marL="685800" lvl="1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s-ES" sz="1500" b="1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Perforadoras,</a:t>
            </a:r>
          </a:p>
          <a:p>
            <a:pPr marL="685800" lvl="1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s-ES" sz="1500" b="1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Recicladora</a:t>
            </a:r>
            <a:r>
              <a:rPr kumimoji="0" lang="es-ES" sz="1500" b="1" u="none" strike="noStrike" cap="none" normalizeH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 de asfalto, </a:t>
            </a:r>
          </a:p>
          <a:p>
            <a:pPr marL="685800" lvl="1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C</a:t>
            </a:r>
            <a:r>
              <a:rPr kumimoji="0" lang="es-ES" sz="1500" b="1" u="none" strike="noStrike" cap="none" normalizeH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hancadoras y equipos similares.</a:t>
            </a:r>
            <a:r>
              <a:rPr kumimoji="0" lang="es-ES" sz="1500" b="1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 </a:t>
            </a:r>
          </a:p>
          <a:p>
            <a:pPr marL="685800" lvl="1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Cargas y/o equipos sobre-dimensionados</a:t>
            </a:r>
          </a:p>
          <a:p>
            <a:pPr marL="685800" lvl="1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500" b="1" dirty="0" smtClean="0">
                <a:latin typeface="Arial Black" pitchFamily="34" charset="0"/>
                <a:ea typeface="Calibri" pitchFamily="34" charset="0"/>
                <a:cs typeface="Tahoma" pitchFamily="34" charset="0"/>
              </a:rPr>
              <a:t>C</a:t>
            </a:r>
            <a:r>
              <a:rPr kumimoji="0" lang="es-ES" sz="1500" b="1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isternas con</a:t>
            </a:r>
            <a:r>
              <a:rPr kumimoji="0" lang="es-ES" sz="1500" b="1" u="none" strike="noStrike" cap="none" normalizeH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 Forro térmico</a:t>
            </a:r>
            <a:r>
              <a:rPr kumimoji="0" lang="es-ES" sz="1500" b="1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ahoma" pitchFamily="34" charset="0"/>
              </a:rPr>
              <a:t> para transporte de asfalto, emulsión asfáltica </a:t>
            </a:r>
            <a:endParaRPr kumimoji="0" lang="es-ES" sz="1500" b="1" u="none" strike="noStrike" cap="none" normalizeH="0" dirty="0" smtClean="0">
              <a:ln>
                <a:noFill/>
              </a:ln>
              <a:effectLst/>
              <a:latin typeface="Arial Black" pitchFamily="34" charset="0"/>
              <a:ea typeface="Calibri" pitchFamily="34" charset="0"/>
              <a:cs typeface="Tahoma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endParaRPr lang="es-PE" sz="1500" b="1" dirty="0" smtClean="0">
              <a:latin typeface="Arial Black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PE" sz="1500" b="1" dirty="0" smtClean="0">
                <a:latin typeface="Arial Black" pitchFamily="34" charset="0"/>
              </a:rPr>
              <a:t>Somos </a:t>
            </a:r>
            <a:r>
              <a:rPr lang="es-PE" sz="1500" b="1" dirty="0">
                <a:latin typeface="Arial Black" pitchFamily="34" charset="0"/>
              </a:rPr>
              <a:t>una Empresa </a:t>
            </a:r>
            <a:r>
              <a:rPr lang="es-PE" sz="1500" b="1" dirty="0" smtClean="0">
                <a:latin typeface="Arial Black" pitchFamily="34" charset="0"/>
              </a:rPr>
              <a:t>Homologada.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PE" sz="1500" b="1" dirty="0" smtClean="0">
                <a:latin typeface="Arial Black" pitchFamily="34" charset="0"/>
              </a:rPr>
              <a:t>Contamos </a:t>
            </a:r>
            <a:r>
              <a:rPr lang="es-PE" sz="1500" b="1" dirty="0">
                <a:latin typeface="Arial Black" pitchFamily="34" charset="0"/>
              </a:rPr>
              <a:t>con seguro de responsabilidad civil contra terceros, con una cobertura de $ </a:t>
            </a:r>
            <a:r>
              <a:rPr lang="es-PE" sz="1500" b="1" dirty="0" smtClean="0">
                <a:latin typeface="Arial Black" pitchFamily="34" charset="0"/>
              </a:rPr>
              <a:t>150.000.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PE" sz="1500" b="1" dirty="0" smtClean="0">
                <a:latin typeface="Arial Black" pitchFamily="34" charset="0"/>
              </a:rPr>
              <a:t>POLIZA DE CARGA con cobertura hasta: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PE" sz="1500" b="1" dirty="0" smtClean="0">
                <a:latin typeface="Arial Black" pitchFamily="34" charset="0"/>
              </a:rPr>
              <a:t> U$ 60,000. para mercancías en general y asfaltos y derivados.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PE" sz="1500" b="1" dirty="0" smtClean="0">
                <a:latin typeface="Arial Black" pitchFamily="34" charset="0"/>
              </a:rPr>
              <a:t> US.200,000  Para maquinarias y equipos pesados en general.</a:t>
            </a:r>
            <a:endParaRPr kumimoji="0" lang="es-ES" sz="1500" b="1" u="none" strike="noStrike" cap="none" normalizeH="0" dirty="0" smtClean="0">
              <a:ln>
                <a:noFill/>
              </a:ln>
              <a:effectLst/>
              <a:latin typeface="Arial Black" pitchFamily="34" charset="0"/>
              <a:ea typeface="Calibri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1600" b="1" dirty="0">
              <a:latin typeface="Bookman Old Style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sz="1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1" name="10 Imagen" descr="C:\Documents and Settings\Administrador\Mis documentos\Mis imágenes\fotos 1.JPG"/>
          <p:cNvPicPr/>
          <p:nvPr/>
        </p:nvPicPr>
        <p:blipFill>
          <a:blip r:embed="rId2" cstate="print">
            <a:lum bright="-10000"/>
          </a:blip>
          <a:srcRect r="77627" b="77134"/>
          <a:stretch>
            <a:fillRect/>
          </a:stretch>
        </p:blipFill>
        <p:spPr bwMode="auto">
          <a:xfrm>
            <a:off x="6588224" y="1124744"/>
            <a:ext cx="2232248" cy="126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63907" b="74949"/>
          <a:stretch>
            <a:fillRect/>
          </a:stretch>
        </p:blipFill>
        <p:spPr bwMode="auto">
          <a:xfrm>
            <a:off x="6547648" y="5013176"/>
            <a:ext cx="2429180" cy="162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15 Imagen" descr="C:\Documents and Settings\Administrador\Mis documentos\Mis imágenes\fotos 1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77627" b="77134"/>
          <a:stretch>
            <a:fillRect/>
          </a:stretch>
        </p:blipFill>
        <p:spPr bwMode="auto">
          <a:xfrm>
            <a:off x="6588224" y="764704"/>
            <a:ext cx="2388604" cy="1633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EUROTRANSPORTES\Desktop\f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81" y="2852936"/>
            <a:ext cx="2377194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37813"/>
      </p:ext>
    </p:extLst>
  </p:cSld>
  <p:clrMapOvr>
    <a:masterClrMapping/>
  </p:clrMapOvr>
  <p:transition spd="slow" advTm="5501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512" y="224935"/>
            <a:ext cx="8352928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Servicios Generales</a:t>
            </a:r>
            <a:r>
              <a:rPr kumimoji="0" lang="es-ES" b="1" i="1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s-ES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EURO TRANSPORT S.A.C es una empresa </a:t>
            </a:r>
            <a:r>
              <a:rPr lang="es-ES" b="1" i="1" dirty="0" smtClean="0">
                <a:solidFill>
                  <a:srgbClr val="FFFF00"/>
                </a:solidFill>
                <a:latin typeface="Bookman Old Style" pitchFamily="18" charset="0"/>
                <a:ea typeface="Calibri" pitchFamily="34" charset="0"/>
                <a:cs typeface="Tahoma" pitchFamily="34" charset="0"/>
              </a:rPr>
              <a:t>dedicado</a:t>
            </a:r>
            <a:r>
              <a:rPr kumimoji="0" lang="es-ES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 al Transporte de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b="1" i="1" dirty="0" smtClean="0">
              <a:solidFill>
                <a:srgbClr val="FFC000"/>
              </a:solidFill>
              <a:latin typeface="Bookman Old Style" pitchFamily="18" charset="0"/>
              <a:ea typeface="Calibri" pitchFamily="34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Bookman Old Style" pitchFamily="18" charset="0"/>
              <a:ea typeface="Calibri" pitchFamily="34" charset="0"/>
              <a:cs typeface="Tahoma" pitchFamily="34" charset="0"/>
            </a:endParaRPr>
          </a:p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1600" b="1" i="1" dirty="0" smtClean="0">
                <a:latin typeface="Bookman Old Style" pitchFamily="18" charset="0"/>
                <a:ea typeface="Calibri" pitchFamily="34" charset="0"/>
                <a:cs typeface="Tahoma" pitchFamily="34" charset="0"/>
              </a:rPr>
              <a:t>E</a:t>
            </a:r>
            <a:r>
              <a:rPr kumimoji="0" lang="es-E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quipos pesados, </a:t>
            </a:r>
          </a:p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1600" b="1" i="1" dirty="0" smtClean="0">
                <a:latin typeface="Bookman Old Style" pitchFamily="18" charset="0"/>
                <a:ea typeface="Calibri" pitchFamily="34" charset="0"/>
                <a:cs typeface="Tahoma" pitchFamily="34" charset="0"/>
              </a:rPr>
              <a:t>C</a:t>
            </a:r>
            <a:r>
              <a:rPr kumimoji="0" lang="es-E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argas sobre-dimensionadas, </a:t>
            </a:r>
          </a:p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1600" b="1" i="1" dirty="0" smtClean="0">
                <a:latin typeface="Bookman Old Style" pitchFamily="18" charset="0"/>
                <a:ea typeface="Calibri" pitchFamily="34" charset="0"/>
                <a:cs typeface="Tahoma" pitchFamily="34" charset="0"/>
              </a:rPr>
              <a:t>E</a:t>
            </a:r>
            <a:r>
              <a:rPr kumimoji="0" lang="es-E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quipo de maniobras de carga y descarga, </a:t>
            </a:r>
          </a:p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1600" b="1" i="1" dirty="0" smtClean="0">
                <a:latin typeface="Bookman Old Style" pitchFamily="18" charset="0"/>
                <a:ea typeface="Calibri" pitchFamily="34" charset="0"/>
                <a:cs typeface="Tahoma" pitchFamily="34" charset="0"/>
              </a:rPr>
              <a:t>T</a:t>
            </a:r>
            <a:r>
              <a:rPr kumimoji="0" lang="es-E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ransporte de combustibles, </a:t>
            </a:r>
          </a:p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Lubricantes, </a:t>
            </a:r>
          </a:p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Asfaltos, </a:t>
            </a:r>
          </a:p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s-ES" sz="1600" b="1" i="1" dirty="0" smtClean="0">
                <a:latin typeface="Bookman Old Style" pitchFamily="18" charset="0"/>
                <a:ea typeface="Calibri" pitchFamily="34" charset="0"/>
                <a:cs typeface="Tahoma" pitchFamily="34" charset="0"/>
              </a:rPr>
              <a:t>P</a:t>
            </a:r>
            <a:r>
              <a:rPr kumimoji="0" lang="es-E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roductos </a:t>
            </a:r>
            <a:r>
              <a:rPr lang="es-ES" sz="1600" b="1" i="1" dirty="0" smtClean="0">
                <a:latin typeface="Bookman Old Style" pitchFamily="18" charset="0"/>
                <a:ea typeface="Calibri" pitchFamily="34" charset="0"/>
                <a:cs typeface="Tahoma" pitchFamily="34" charset="0"/>
              </a:rPr>
              <a:t>peligrosos</a:t>
            </a:r>
            <a:r>
              <a:rPr kumimoji="0" lang="es-E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ahoma" pitchFamily="34" charset="0"/>
              </a:rPr>
              <a:t> a nivel nacional.</a:t>
            </a:r>
            <a:endParaRPr kumimoji="0" lang="es-PE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0822" t="22351" r="25426" b="25540"/>
          <a:stretch/>
        </p:blipFill>
        <p:spPr bwMode="auto">
          <a:xfrm>
            <a:off x="5148064" y="1196752"/>
            <a:ext cx="381642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D:\fotos 2016\FOTOS 2016\DSC_02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24" r="6799"/>
          <a:stretch/>
        </p:blipFill>
        <p:spPr bwMode="auto">
          <a:xfrm>
            <a:off x="179512" y="3861048"/>
            <a:ext cx="446449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EUROTRANSPORTES\Desktop\volv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10" y="3861048"/>
            <a:ext cx="414657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49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23976" y="3645024"/>
            <a:ext cx="7236456" cy="2462213"/>
          </a:xfrm>
          <a:prstGeom prst="rect">
            <a:avLst/>
          </a:prstGeom>
          <a:ln w="28575">
            <a:solidFill>
              <a:srgbClr val="FFC00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s-PE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  <a:cs typeface="Tahoma" pitchFamily="34" charset="0"/>
              </a:rPr>
              <a:t>S.G. E</a:t>
            </a:r>
            <a:r>
              <a:rPr lang="es-PE" b="1" i="1" dirty="0" smtClean="0">
                <a:latin typeface="Bookman Old Style" pitchFamily="18" charset="0"/>
                <a:cs typeface="Tahoma" pitchFamily="34" charset="0"/>
              </a:rPr>
              <a:t>uro </a:t>
            </a:r>
            <a:r>
              <a:rPr lang="es-PE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  <a:cs typeface="Tahoma" pitchFamily="34" charset="0"/>
              </a:rPr>
              <a:t>T</a:t>
            </a:r>
            <a:r>
              <a:rPr lang="es-PE" b="1" i="1" dirty="0" smtClean="0">
                <a:latin typeface="Bookman Old Style" pitchFamily="18" charset="0"/>
                <a:cs typeface="Tahoma" pitchFamily="34" charset="0"/>
              </a:rPr>
              <a:t>ransport </a:t>
            </a:r>
            <a:r>
              <a:rPr lang="es-PE" sz="1600" b="1" i="1" dirty="0" smtClean="0">
                <a:latin typeface="Bookman Old Style" pitchFamily="18" charset="0"/>
                <a:cs typeface="Tahoma" pitchFamily="34" charset="0"/>
              </a:rPr>
              <a:t>s.a.c es una empresa que tiene como firme propósito garantizar a sus  clientes la mejor calidad en la prestación de servicios en transporte terrestre de todo tipo de carga pesada y </a:t>
            </a:r>
            <a:r>
              <a:rPr lang="es-PE" sz="1600" b="1" i="1" dirty="0" smtClean="0">
                <a:latin typeface="Bookman Old Style" pitchFamily="18" charset="0"/>
                <a:cs typeface="Tahoma" pitchFamily="34" charset="0"/>
              </a:rPr>
              <a:t>sobredimensionada,  </a:t>
            </a:r>
            <a:r>
              <a:rPr lang="es-PE" sz="1600" b="1" i="1" dirty="0" smtClean="0">
                <a:latin typeface="Bookman Old Style" pitchFamily="18" charset="0"/>
                <a:cs typeface="Tahoma" pitchFamily="34" charset="0"/>
              </a:rPr>
              <a:t>un servicio ágil, eficaz y seguro a la hora de enviar y recibir sus mercancías,  desde el punto de partida hasta su </a:t>
            </a:r>
            <a:r>
              <a:rPr lang="es-PE" sz="1600" b="1" i="1" dirty="0" smtClean="0">
                <a:latin typeface="Bookman Old Style" pitchFamily="18" charset="0"/>
                <a:cs typeface="Tahoma" pitchFamily="34" charset="0"/>
              </a:rPr>
              <a:t>destino final,  </a:t>
            </a:r>
            <a:r>
              <a:rPr lang="es-PE" sz="1600" b="1" i="1" dirty="0" smtClean="0">
                <a:latin typeface="Bookman Old Style" pitchFamily="18" charset="0"/>
                <a:cs typeface="Tahoma" pitchFamily="34" charset="0"/>
              </a:rPr>
              <a:t>servicio de calidad, con equipos adecuados para cada necesidad, y personal </a:t>
            </a:r>
            <a:r>
              <a:rPr lang="es-PE" sz="1600" b="1" i="1" dirty="0" smtClean="0">
                <a:latin typeface="Bookman Old Style" pitchFamily="18" charset="0"/>
                <a:cs typeface="Tahoma" pitchFamily="34" charset="0"/>
              </a:rPr>
              <a:t> </a:t>
            </a:r>
            <a:r>
              <a:rPr lang="es-PE" sz="1600" b="1" i="1" dirty="0" smtClean="0">
                <a:latin typeface="Bookman Old Style" pitchFamily="18" charset="0"/>
                <a:cs typeface="Tahoma" pitchFamily="34" charset="0"/>
              </a:rPr>
              <a:t>capacitado en temas de seguridad y medio ambiente, manejo a la defensiva, y con la mejor tecnología en comunicación</a:t>
            </a:r>
            <a:r>
              <a:rPr lang="es-PE" b="1" i="1" dirty="0" smtClean="0">
                <a:latin typeface="Bookman Old Style" pitchFamily="18" charset="0"/>
                <a:cs typeface="Tahoma" pitchFamily="34" charset="0"/>
              </a:rPr>
              <a:t>.</a:t>
            </a:r>
            <a:endParaRPr lang="es-PE" b="1" i="1" dirty="0">
              <a:latin typeface="Bookman Old Style" pitchFamily="18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47" b="19764"/>
          <a:stretch/>
        </p:blipFill>
        <p:spPr bwMode="auto">
          <a:xfrm>
            <a:off x="1043608" y="191660"/>
            <a:ext cx="7222934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9843" y="3680701"/>
            <a:ext cx="666977" cy="2918978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s-ES" sz="2400" b="1" dirty="0">
                <a:solidFill>
                  <a:srgbClr val="FFFF00"/>
                </a:solidFill>
                <a:latin typeface="Bodoni MT Black" pitchFamily="18" charset="0"/>
                <a:ea typeface="Calibri"/>
                <a:cs typeface="Tahoma"/>
              </a:rPr>
              <a:t>MISION</a:t>
            </a:r>
          </a:p>
        </p:txBody>
      </p:sp>
    </p:spTree>
    <p:extLst>
      <p:ext uri="{BB962C8B-B14F-4D97-AF65-F5344CB8AC3E}">
        <p14:creationId xmlns:p14="http://schemas.microsoft.com/office/powerpoint/2010/main" val="3219792467"/>
      </p:ext>
    </p:extLst>
  </p:cSld>
  <p:clrMapOvr>
    <a:masterClrMapping/>
  </p:clrMapOvr>
  <p:transition spd="slow" advTm="5957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323576" y="4035320"/>
            <a:ext cx="7207074" cy="2431435"/>
          </a:xfrm>
          <a:prstGeom prst="rect">
            <a:avLst/>
          </a:prstGeom>
          <a:ln w="28575">
            <a:solidFill>
              <a:srgbClr val="FFCC66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s-ES" sz="1600" b="1" i="1" dirty="0" smtClean="0">
                <a:latin typeface="Bookman Old Style" pitchFamily="18" charset="0"/>
                <a:cs typeface="Times New Roman" pitchFamily="18" charset="0"/>
              </a:rPr>
              <a:t>Ser </a:t>
            </a:r>
            <a:r>
              <a:rPr lang="es-ES" sz="1600" b="1" i="1" dirty="0">
                <a:latin typeface="Bookman Old Style" pitchFamily="18" charset="0"/>
                <a:cs typeface="Times New Roman" pitchFamily="18" charset="0"/>
              </a:rPr>
              <a:t>una empresa líder en el transporte de carga pesada y sobredimensionada a nivel nacional, brindando </a:t>
            </a:r>
            <a:r>
              <a:rPr lang="es-ES" sz="1600" b="1" i="1" dirty="0" smtClean="0">
                <a:latin typeface="Bookman Old Style" pitchFamily="18" charset="0"/>
                <a:cs typeface="Times New Roman" pitchFamily="18" charset="0"/>
              </a:rPr>
              <a:t>soluciones integrales </a:t>
            </a:r>
            <a:r>
              <a:rPr lang="es-ES" sz="1600" b="1" i="1" dirty="0">
                <a:latin typeface="Bookman Old Style" pitchFamily="18" charset="0"/>
                <a:cs typeface="Times New Roman" pitchFamily="18" charset="0"/>
              </a:rPr>
              <a:t>y asesoramiento a nuestros </a:t>
            </a:r>
            <a:r>
              <a:rPr lang="es-ES" sz="1600" b="1" i="1" dirty="0" smtClean="0">
                <a:latin typeface="Bookman Old Style" pitchFamily="18" charset="0"/>
                <a:cs typeface="Times New Roman" pitchFamily="18" charset="0"/>
              </a:rPr>
              <a:t>clientes</a:t>
            </a:r>
            <a:r>
              <a:rPr lang="es-ES" sz="2400" b="1" i="1" dirty="0" smtClean="0">
                <a:latin typeface="Bookman Old Style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s-ES" sz="1600" b="1" i="1" dirty="0">
                <a:latin typeface="Bookman Old Style" pitchFamily="18" charset="0"/>
              </a:rPr>
              <a:t>Poniendo a su disposición una logística integral, orientada a la satisfacción </a:t>
            </a:r>
            <a:r>
              <a:rPr lang="es-ES" sz="1600" b="1" i="1" dirty="0" smtClean="0">
                <a:latin typeface="Bookman Old Style" pitchFamily="18" charset="0"/>
              </a:rPr>
              <a:t>del cliente, </a:t>
            </a:r>
            <a:r>
              <a:rPr lang="es-ES" sz="1600" b="1" i="1" dirty="0">
                <a:latin typeface="Bookman Old Style" pitchFamily="18" charset="0"/>
              </a:rPr>
              <a:t>inversionistas, empleados, proveedores y operadores </a:t>
            </a:r>
            <a:r>
              <a:rPr lang="es-ES" sz="1600" b="1" i="1" dirty="0" smtClean="0">
                <a:latin typeface="Bookman Old Style" pitchFamily="18" charset="0"/>
              </a:rPr>
              <a:t>con     </a:t>
            </a:r>
            <a:r>
              <a:rPr lang="es-ES" sz="1600" b="1" i="1" dirty="0">
                <a:latin typeface="Bookman Old Style" pitchFamily="18" charset="0"/>
              </a:rPr>
              <a:t>r e c o n o c i d o </a:t>
            </a:r>
            <a:r>
              <a:rPr lang="es-ES" sz="1600" b="1" i="1" dirty="0" smtClean="0">
                <a:latin typeface="Bookman Old Style" pitchFamily="18" charset="0"/>
              </a:rPr>
              <a:t> p </a:t>
            </a:r>
            <a:r>
              <a:rPr lang="es-ES" sz="1600" b="1" i="1" dirty="0">
                <a:latin typeface="Bookman Old Style" pitchFamily="18" charset="0"/>
              </a:rPr>
              <a:t>r e s t i g i o y compromiso a nivel regional y nacional. Logrando </a:t>
            </a:r>
            <a:r>
              <a:rPr lang="es-ES" sz="1600" b="1" i="1" dirty="0" smtClean="0">
                <a:latin typeface="Bookman Old Style" pitchFamily="18" charset="0"/>
              </a:rPr>
              <a:t> </a:t>
            </a:r>
            <a:r>
              <a:rPr lang="es-ES" sz="1600" b="1" i="1" dirty="0">
                <a:latin typeface="Bookman Old Style" pitchFamily="18" charset="0"/>
              </a:rPr>
              <a:t>una expansión y conquista de clientes potenciales, buscando siempre consolidarnos como líderes en prestación de servicios .</a:t>
            </a:r>
            <a:endParaRPr lang="es-PE" sz="1600" b="1" i="1" dirty="0"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EUROTRANSPORTES\Desktop\fotos Abengoa\20161022_073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45" y="406506"/>
            <a:ext cx="7424905" cy="3059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0790" y="4035320"/>
            <a:ext cx="604076" cy="2595902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  <a:latin typeface="Bodoni MT Black" pitchFamily="18" charset="0"/>
                <a:ea typeface="Calibri"/>
                <a:cs typeface="Tahoma"/>
              </a:rPr>
              <a:t>VISIÓN</a:t>
            </a:r>
            <a:endParaRPr lang="es-ES" sz="2400" dirty="0">
              <a:solidFill>
                <a:srgbClr val="FFFF00"/>
              </a:solidFill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44508"/>
      </p:ext>
    </p:extLst>
  </p:cSld>
  <p:clrMapOvr>
    <a:masterClrMapping/>
  </p:clrMapOvr>
  <p:transition spd="slow" advTm="5852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28596" y="107154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v"/>
            </a:pPr>
            <a:r>
              <a:rPr lang="es-ES" b="1" i="1" dirty="0" smtClean="0">
                <a:latin typeface="Bookman Old Style" pitchFamily="18" charset="0"/>
                <a:cs typeface="Tahoma" pitchFamily="34" charset="0"/>
              </a:rPr>
              <a:t>Seguridad</a:t>
            </a:r>
          </a:p>
          <a:p>
            <a:pPr marL="285750" lvl="0" indent="-285750">
              <a:buFont typeface="Wingdings" pitchFamily="2" charset="2"/>
              <a:buChar char="v"/>
            </a:pPr>
            <a:endParaRPr lang="es-PE" b="1" i="1" dirty="0">
              <a:latin typeface="Bookman Old Style" pitchFamily="18" charset="0"/>
              <a:cs typeface="Tahoma" pitchFamily="34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es-ES" b="1" i="1" dirty="0" smtClean="0">
                <a:latin typeface="Bookman Old Style" pitchFamily="18" charset="0"/>
                <a:cs typeface="Tahoma" pitchFamily="34" charset="0"/>
              </a:rPr>
              <a:t>Honestidad</a:t>
            </a:r>
          </a:p>
          <a:p>
            <a:pPr marL="285750" lvl="0" indent="-285750">
              <a:buFont typeface="Wingdings" pitchFamily="2" charset="2"/>
              <a:buChar char="v"/>
            </a:pPr>
            <a:endParaRPr lang="es-PE" b="1" i="1" dirty="0">
              <a:latin typeface="Bookman Old Style" pitchFamily="18" charset="0"/>
              <a:cs typeface="Tahoma" pitchFamily="34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es-ES" b="1" i="1" dirty="0" smtClean="0">
                <a:latin typeface="Bookman Old Style" pitchFamily="18" charset="0"/>
                <a:cs typeface="Tahoma" pitchFamily="34" charset="0"/>
              </a:rPr>
              <a:t>Responsabilidad</a:t>
            </a:r>
          </a:p>
          <a:p>
            <a:pPr marL="285750" lvl="0" indent="-285750">
              <a:buFont typeface="Wingdings" pitchFamily="2" charset="2"/>
              <a:buChar char="v"/>
            </a:pPr>
            <a:endParaRPr lang="es-PE" b="1" i="1" dirty="0">
              <a:latin typeface="Bookman Old Style" pitchFamily="18" charset="0"/>
              <a:cs typeface="Tahoma" pitchFamily="34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es-ES" b="1" i="1" dirty="0" smtClean="0">
                <a:latin typeface="Bookman Old Style" pitchFamily="18" charset="0"/>
                <a:cs typeface="Tahoma" pitchFamily="34" charset="0"/>
              </a:rPr>
              <a:t>Puntualidad</a:t>
            </a:r>
          </a:p>
          <a:p>
            <a:pPr marL="285750" lvl="0" indent="-285750">
              <a:buFont typeface="Wingdings" pitchFamily="2" charset="2"/>
              <a:buChar char="v"/>
            </a:pPr>
            <a:endParaRPr lang="es-PE" b="1" i="1" dirty="0">
              <a:latin typeface="Bookman Old Style" pitchFamily="18" charset="0"/>
              <a:cs typeface="Tahoma" pitchFamily="34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es-ES" b="1" i="1" dirty="0" smtClean="0">
                <a:latin typeface="Bookman Old Style" pitchFamily="18" charset="0"/>
                <a:cs typeface="Tahoma" pitchFamily="34" charset="0"/>
              </a:rPr>
              <a:t>Compañerismo</a:t>
            </a:r>
          </a:p>
          <a:p>
            <a:pPr marL="285750" lvl="0" indent="-285750">
              <a:buFont typeface="Wingdings" pitchFamily="2" charset="2"/>
              <a:buChar char="v"/>
            </a:pPr>
            <a:endParaRPr lang="es-PE" b="1" i="1" dirty="0">
              <a:latin typeface="Bookman Old Style" pitchFamily="18" charset="0"/>
              <a:cs typeface="Tahoma" pitchFamily="34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es-ES" b="1" i="1" dirty="0">
                <a:latin typeface="Bookman Old Style" pitchFamily="18" charset="0"/>
                <a:cs typeface="Tahoma" pitchFamily="34" charset="0"/>
              </a:rPr>
              <a:t>Trabajo en equipo</a:t>
            </a:r>
            <a:endParaRPr lang="es-PE" b="1" i="1" dirty="0">
              <a:latin typeface="Bookman Old Style" pitchFamily="18" charset="0"/>
              <a:cs typeface="Tahoma" pitchFamily="34" charset="0"/>
            </a:endParaRPr>
          </a:p>
        </p:txBody>
      </p:sp>
      <p:pic>
        <p:nvPicPr>
          <p:cNvPr id="2" name="Picture 2" descr="C:\Users\EUROTRANSPORTES\Desktop\IMG_20140908_085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005064"/>
            <a:ext cx="5616624" cy="2729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11560" y="404664"/>
            <a:ext cx="5044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Arial Black"/>
                <a:ea typeface="Calibri"/>
                <a:cs typeface="Tahoma"/>
              </a:rPr>
              <a:t>   </a:t>
            </a:r>
            <a:r>
              <a:rPr lang="es-ES" sz="2400" b="1" dirty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VALORES </a:t>
            </a:r>
            <a:r>
              <a:rPr lang="es-ES" sz="2400" b="1" dirty="0" smtClean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  CORPORATIVOS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05" b="3974"/>
          <a:stretch/>
        </p:blipFill>
        <p:spPr bwMode="auto">
          <a:xfrm>
            <a:off x="3347864" y="1196752"/>
            <a:ext cx="561662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779930"/>
      </p:ext>
    </p:extLst>
  </p:cSld>
  <p:clrMapOvr>
    <a:masterClrMapping/>
  </p:clrMapOvr>
  <p:transition spd="slow" advTm="6322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:\Documents and Settings\Administrador\Escritorio\14\SAM_83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2592288" cy="17608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5 Imagen" descr="D:\VARIOS\ROSA\FOTOS DEL CELULAR\2012-02-28 10.28.5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5836" t="16147" r="18514" b="20732"/>
          <a:stretch>
            <a:fillRect/>
          </a:stretch>
        </p:blipFill>
        <p:spPr bwMode="auto">
          <a:xfrm>
            <a:off x="2987824" y="974958"/>
            <a:ext cx="2664296" cy="1766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7 Imagen" descr="D:\Fotos seleccionadas\fotos\IMG_20140907_061050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2" b="20694"/>
          <a:stretch/>
        </p:blipFill>
        <p:spPr bwMode="auto">
          <a:xfrm>
            <a:off x="4319972" y="4725144"/>
            <a:ext cx="4428492" cy="183959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D:\Fotos seleccionadas\fotos\IMG_20140906_165028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8"/>
          <a:stretch/>
        </p:blipFill>
        <p:spPr bwMode="auto">
          <a:xfrm>
            <a:off x="4355976" y="2733645"/>
            <a:ext cx="4392488" cy="19836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6" name="Picture 2" descr="F:\FOTOS 2014\VIAJE SULLANA - PIURA\DSC_019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 t="11080" r="17783" b="18106"/>
          <a:stretch/>
        </p:blipFill>
        <p:spPr bwMode="auto">
          <a:xfrm>
            <a:off x="395536" y="2741533"/>
            <a:ext cx="3960440" cy="198234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Copia de IMG_20150812_131239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4" y="980728"/>
            <a:ext cx="2577074" cy="17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4" y="4723874"/>
            <a:ext cx="3923038" cy="1830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EUROTRANSPORTES\Desktop\foto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33" y="974958"/>
            <a:ext cx="3081131" cy="1736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2 Rectángulo"/>
          <p:cNvSpPr/>
          <p:nvPr/>
        </p:nvSpPr>
        <p:spPr>
          <a:xfrm>
            <a:off x="603059" y="260648"/>
            <a:ext cx="1381660" cy="490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s-ES" sz="2400" b="1" dirty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FLOTA </a:t>
            </a:r>
            <a:endParaRPr lang="es-PE" dirty="0">
              <a:solidFill>
                <a:srgbClr val="FFFF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436420"/>
      </p:ext>
    </p:extLst>
  </p:cSld>
  <p:clrMapOvr>
    <a:masterClrMapping/>
  </p:clrMapOvr>
  <p:transition spd="slow" advTm="5742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C:\Documents and Settings\Administrador\Escritorio\2014\IMG_20140908_09055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89" b="38151"/>
          <a:stretch/>
        </p:blipFill>
        <p:spPr bwMode="auto">
          <a:xfrm>
            <a:off x="540668" y="813101"/>
            <a:ext cx="5184576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056755" y="1275147"/>
            <a:ext cx="2043637" cy="92333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COSTA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87624" y="3157810"/>
            <a:ext cx="2233305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SIERRA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138059" y="5235587"/>
            <a:ext cx="1881028" cy="923330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prst="slop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SELVA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 descr="C:\Users\EUROTRANSPORTES\Desktop\volv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9"/>
          <a:stretch/>
        </p:blipFill>
        <p:spPr bwMode="auto">
          <a:xfrm>
            <a:off x="540668" y="4595471"/>
            <a:ext cx="4823420" cy="2230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UROTRANSPORTES\Desktop\in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13301"/>
            <a:ext cx="4248472" cy="1907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48793" y="188640"/>
            <a:ext cx="603158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8475" indent="-228600">
              <a:lnSpc>
                <a:spcPct val="115000"/>
              </a:lnSpc>
              <a:spcAft>
                <a:spcPts val="1000"/>
              </a:spcAft>
            </a:pPr>
            <a:r>
              <a:rPr lang="es-ES" sz="2400" b="1" dirty="0" smtClean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SERVICIOS  A  NIVEL  </a:t>
            </a:r>
            <a:r>
              <a:rPr lang="es-ES" sz="2400" b="1" dirty="0">
                <a:solidFill>
                  <a:srgbClr val="FFFF00"/>
                </a:solidFill>
                <a:latin typeface="Arial Black"/>
                <a:ea typeface="Calibri"/>
                <a:cs typeface="Tahoma"/>
              </a:rPr>
              <a:t>NACIONAL</a:t>
            </a:r>
            <a:endParaRPr lang="es-PE" dirty="0">
              <a:solidFill>
                <a:srgbClr val="FFFF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54458"/>
      </p:ext>
    </p:extLst>
  </p:cSld>
  <p:clrMapOvr>
    <a:masterClrMapping/>
  </p:clrMapOvr>
  <p:transition spd="slow" advTm="5450">
    <p:strips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5233</TotalTime>
  <Words>584</Words>
  <Application>Microsoft Office PowerPoint</Application>
  <PresentationFormat>Presentación en pantalla (4:3)</PresentationFormat>
  <Paragraphs>101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Brío</vt:lpstr>
      <vt:lpstr>Presentación de PowerPoint</vt:lpstr>
      <vt:lpstr>CERTIFICADO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Luffi</cp:lastModifiedBy>
  <cp:revision>173</cp:revision>
  <cp:lastPrinted>2015-04-30T15:10:46Z</cp:lastPrinted>
  <dcterms:created xsi:type="dcterms:W3CDTF">2014-09-19T22:18:18Z</dcterms:created>
  <dcterms:modified xsi:type="dcterms:W3CDTF">2016-10-26T15:07:23Z</dcterms:modified>
</cp:coreProperties>
</file>